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73" r:id="rId2"/>
  </p:sldMasterIdLst>
  <p:notesMasterIdLst>
    <p:notesMasterId r:id="rId29"/>
  </p:notesMasterIdLst>
  <p:sldIdLst>
    <p:sldId id="256" r:id="rId3"/>
    <p:sldId id="257" r:id="rId4"/>
    <p:sldId id="259" r:id="rId5"/>
    <p:sldId id="260" r:id="rId6"/>
    <p:sldId id="279" r:id="rId7"/>
    <p:sldId id="262" r:id="rId8"/>
    <p:sldId id="282" r:id="rId9"/>
    <p:sldId id="283" r:id="rId10"/>
    <p:sldId id="263" r:id="rId11"/>
    <p:sldId id="264" r:id="rId12"/>
    <p:sldId id="269" r:id="rId13"/>
    <p:sldId id="270" r:id="rId14"/>
    <p:sldId id="265" r:id="rId15"/>
    <p:sldId id="271" r:id="rId16"/>
    <p:sldId id="278" r:id="rId17"/>
    <p:sldId id="266" r:id="rId18"/>
    <p:sldId id="267" r:id="rId19"/>
    <p:sldId id="274" r:id="rId20"/>
    <p:sldId id="268" r:id="rId21"/>
    <p:sldId id="272" r:id="rId22"/>
    <p:sldId id="273" r:id="rId23"/>
    <p:sldId id="276" r:id="rId24"/>
    <p:sldId id="275" r:id="rId25"/>
    <p:sldId id="284" r:id="rId26"/>
    <p:sldId id="285" r:id="rId27"/>
    <p:sldId id="28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2614" autoAdjust="0"/>
  </p:normalViewPr>
  <p:slideViewPr>
    <p:cSldViewPr showGuides="1">
      <p:cViewPr varScale="1">
        <p:scale>
          <a:sx n="89" d="100"/>
          <a:sy n="89" d="100"/>
        </p:scale>
        <p:origin x="1310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4308E-80BC-451D-8AAE-3F426F57C1F5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FFED5-9FBA-45D8-8072-D454F89D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38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endParaRPr lang="pl-PL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67689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9FDB0C2-1F3D-4594-BC97-D21C5CE96C4E}" type="datetimeFigureOut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3/27/2018</a:t>
            </a:fld>
            <a:endParaRPr lang="en-US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248A5C28-A9AF-48F7-A492-117CD84F551A}" type="slidenum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291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25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8384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2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822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350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159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36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61766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55546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135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6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51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037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752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932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878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32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9FDB0C2-1F3D-4594-BC97-D21C5CE96C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3/27/2018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fld id="{248A5C28-A9AF-48F7-A492-117CD84F551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67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650" r:id="rId17"/>
    <p:sldLayoutId id="2147483651" r:id="rId18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pedia.org/" TargetMode="External"/><Relationship Id="rId7" Type="http://schemas.openxmlformats.org/officeDocument/2006/relationships/hyperlink" Target="http://sport.se.pl/pilka-nozna/euro-2016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radnikprzedsiebiorcy.pl/-sport-to-zdrowie-i-nie-tylko" TargetMode="External"/><Relationship Id="rId5" Type="http://schemas.openxmlformats.org/officeDocument/2006/relationships/hyperlink" Target="http://slideplayer.pl/" TargetMode="External"/><Relationship Id="rId4" Type="http://schemas.openxmlformats.org/officeDocument/2006/relationships/hyperlink" Target="http://www.dieta-trening.eu/sport-i-wlasciwy-trening-sportowy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/>
          <p:cNvGrpSpPr/>
          <p:nvPr/>
        </p:nvGrpSpPr>
        <p:grpSpPr>
          <a:xfrm>
            <a:off x="1739035" y="908720"/>
            <a:ext cx="4705350" cy="4705350"/>
            <a:chOff x="2286000" y="762000"/>
            <a:chExt cx="4705350" cy="47053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2400000">
              <a:rot lat="19500000" lon="19500000" rev="2400000"/>
            </a:camera>
            <a:lightRig rig="threePt" dir="t"/>
          </a:scene3d>
        </p:grpSpPr>
        <p:sp>
          <p:nvSpPr>
            <p:cNvPr id="6" name="Teardrop 5"/>
            <p:cNvSpPr/>
            <p:nvPr/>
          </p:nvSpPr>
          <p:spPr>
            <a:xfrm rot="5400000">
              <a:off x="2286000" y="76200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pl-PL" dirty="0">
                <a:latin typeface="Trebuchet MS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440274" y="916274"/>
              <a:ext cx="1928422" cy="1928422"/>
            </a:xfrm>
            <a:prstGeom prst="ellipse">
              <a:avLst/>
            </a:prstGeom>
            <a:solidFill>
              <a:srgbClr val="5E7B2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None/>
              </a:pPr>
              <a:r>
                <a:rPr lang="pl-PL" sz="2200" b="1" dirty="0" smtClean="0">
                  <a:solidFill>
                    <a:schemeClr val="bg1"/>
                  </a:solidFill>
                  <a:latin typeface="Trebuchet MS"/>
                </a:rPr>
                <a:t>Piłka ręczna</a:t>
              </a:r>
            </a:p>
            <a:p>
              <a:pPr algn="ctr" defTabSz="914400">
                <a:buNone/>
              </a:pPr>
              <a:endParaRPr lang="pl-PL" sz="2200" b="1" i="0" dirty="0">
                <a:solidFill>
                  <a:schemeClr val="bg1"/>
                </a:solidFill>
                <a:latin typeface="Trebuchet MS"/>
              </a:endParaRPr>
            </a:p>
          </p:txBody>
        </p:sp>
        <p:sp>
          <p:nvSpPr>
            <p:cNvPr id="11" name="Teardrop 10"/>
            <p:cNvSpPr/>
            <p:nvPr/>
          </p:nvSpPr>
          <p:spPr>
            <a:xfrm>
              <a:off x="2286000" y="323038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pl-PL" dirty="0">
                <a:latin typeface="Trebuchet MS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440274" y="3384654"/>
              <a:ext cx="1928422" cy="1928422"/>
            </a:xfrm>
            <a:prstGeom prst="ellipse">
              <a:avLst/>
            </a:prstGeom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None/>
              </a:pPr>
              <a:r>
                <a:rPr lang="pl-PL" sz="2100" b="1" dirty="0" smtClean="0">
                  <a:latin typeface="Trebuchet MS"/>
                </a:rPr>
                <a:t>Pływanie</a:t>
              </a:r>
              <a:endParaRPr lang="pl-PL" sz="2100" b="1" i="0" dirty="0">
                <a:latin typeface="Trebuchet MS"/>
              </a:endParaRPr>
            </a:p>
          </p:txBody>
        </p:sp>
        <p:sp>
          <p:nvSpPr>
            <p:cNvPr id="13" name="Teardrop 12"/>
            <p:cNvSpPr/>
            <p:nvPr/>
          </p:nvSpPr>
          <p:spPr>
            <a:xfrm rot="16200000">
              <a:off x="4754380" y="323038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pl-PL" dirty="0">
                <a:latin typeface="Trebuchet MS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908654" y="3384654"/>
              <a:ext cx="1928422" cy="19284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None/>
              </a:pPr>
              <a:r>
                <a:rPr lang="pl-PL" sz="1900" b="1" dirty="0" smtClean="0">
                  <a:latin typeface="Trebuchet MS"/>
                </a:rPr>
                <a:t>Siatkówka</a:t>
              </a:r>
              <a:endParaRPr lang="pl-PL" sz="1900" b="1" i="0" dirty="0">
                <a:latin typeface="Trebuchet MS"/>
              </a:endParaRPr>
            </a:p>
          </p:txBody>
        </p:sp>
        <p:sp>
          <p:nvSpPr>
            <p:cNvPr id="17" name="Teardrop 16"/>
            <p:cNvSpPr/>
            <p:nvPr/>
          </p:nvSpPr>
          <p:spPr>
            <a:xfrm rot="10800000">
              <a:off x="4754380" y="76200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pl-PL" dirty="0">
                <a:latin typeface="Trebuchet MS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908654" y="916274"/>
              <a:ext cx="1928422" cy="192842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None/>
              </a:pPr>
              <a:r>
                <a:rPr lang="pl-PL" sz="2800" b="1" dirty="0" smtClean="0">
                  <a:latin typeface="Trebuchet MS"/>
                </a:rPr>
                <a:t>Tenis</a:t>
              </a:r>
              <a:endParaRPr lang="pl-PL" sz="2800" b="1" dirty="0" smtClean="0">
                <a:latin typeface="Trebuchet MS"/>
              </a:endParaRPr>
            </a:p>
          </p:txBody>
        </p:sp>
      </p:grpSp>
      <p:sp>
        <p:nvSpPr>
          <p:cNvPr id="3" name="pole tekstowe 2"/>
          <p:cNvSpPr txBox="1"/>
          <p:nvPr/>
        </p:nvSpPr>
        <p:spPr>
          <a:xfrm>
            <a:off x="2973225" y="332474"/>
            <a:ext cx="22369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000" b="1" i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SPORT</a:t>
            </a:r>
            <a:endParaRPr lang="pl-PL" sz="5000" b="1" i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16910" y="5538734"/>
            <a:ext cx="241284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Julia Kołodziej </a:t>
            </a:r>
          </a:p>
          <a:p>
            <a:pPr algn="ctr"/>
            <a:r>
              <a:rPr lang="pl-PL" b="1" dirty="0">
                <a:solidFill>
                  <a:srgbClr val="0070C0"/>
                </a:solidFill>
                <a:latin typeface="Trebuchet MS" panose="020B0603020202020204" pitchFamily="34" charset="0"/>
              </a:rPr>
              <a:t>Klasa </a:t>
            </a:r>
            <a:r>
              <a:rPr lang="pl-PL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6b</a:t>
            </a:r>
            <a:endParaRPr lang="pl-PL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pl-PL" b="1" dirty="0">
                <a:solidFill>
                  <a:srgbClr val="0070C0"/>
                </a:solidFill>
                <a:latin typeface="Trebuchet MS" panose="020B0603020202020204" pitchFamily="34" charset="0"/>
              </a:rPr>
              <a:t>SP 32 w Kielcach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21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8166" y="1177057"/>
            <a:ext cx="6347714" cy="208823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sz="2000" dirty="0" smtClean="0">
                <a:solidFill>
                  <a:schemeClr val="tx1"/>
                </a:solidFill>
              </a:rPr>
              <a:t>Dyscyplina sportowa rozgrywana na korcie tenisowym, </a:t>
            </a:r>
            <a:r>
              <a:rPr lang="pl-PL" sz="2000" dirty="0">
                <a:solidFill>
                  <a:schemeClr val="tx1"/>
                </a:solidFill>
              </a:rPr>
              <a:t>polegająca na </a:t>
            </a:r>
            <a:r>
              <a:rPr lang="pl-PL" sz="2000" dirty="0" smtClean="0">
                <a:solidFill>
                  <a:schemeClr val="tx1"/>
                </a:solidFill>
              </a:rPr>
              <a:t>przebijaniu rakietą tenisową piłki </a:t>
            </a:r>
            <a:r>
              <a:rPr lang="pl-PL" sz="2000" dirty="0">
                <a:solidFill>
                  <a:schemeClr val="tx1"/>
                </a:solidFill>
              </a:rPr>
              <a:t>ponad lub obok siatki na pole przeciwnika. Może być rozgrywana pojedynczo (tzw. </a:t>
            </a:r>
            <a:r>
              <a:rPr lang="pl-PL" sz="2000" i="1" dirty="0">
                <a:solidFill>
                  <a:schemeClr val="tx1"/>
                </a:solidFill>
              </a:rPr>
              <a:t>singel</a:t>
            </a:r>
            <a:r>
              <a:rPr lang="pl-PL" sz="2000" dirty="0">
                <a:solidFill>
                  <a:schemeClr val="tx1"/>
                </a:solidFill>
              </a:rPr>
              <a:t>) lub w dwuosobowych zespołach zawodników jednej płci (</a:t>
            </a:r>
            <a:r>
              <a:rPr lang="pl-PL" sz="2000" i="1" dirty="0">
                <a:solidFill>
                  <a:schemeClr val="tx1"/>
                </a:solidFill>
              </a:rPr>
              <a:t>debel</a:t>
            </a:r>
            <a:r>
              <a:rPr lang="pl-PL" sz="2000" dirty="0">
                <a:solidFill>
                  <a:schemeClr val="tx1"/>
                </a:solidFill>
              </a:rPr>
              <a:t>) lub obu (</a:t>
            </a:r>
            <a:r>
              <a:rPr lang="pl-PL" sz="2000" i="1" dirty="0">
                <a:solidFill>
                  <a:schemeClr val="tx1"/>
                </a:solidFill>
              </a:rPr>
              <a:t>mikst</a:t>
            </a:r>
            <a:r>
              <a:rPr lang="pl-PL" sz="2000" dirty="0">
                <a:solidFill>
                  <a:schemeClr val="tx1"/>
                </a:solidFill>
              </a:rPr>
              <a:t>).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905699" y="332656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TENIS ZIEMNY 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839415"/>
            <a:ext cx="2262957" cy="169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3632393"/>
            <a:ext cx="3168352" cy="2112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4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056783" cy="864096"/>
          </a:xfrm>
        </p:spPr>
        <p:txBody>
          <a:bodyPr>
            <a:no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PIŁKA NOŻNA</a:t>
            </a:r>
            <a:r>
              <a:rPr lang="pl-PL" sz="4000" b="1" i="1" dirty="0">
                <a:solidFill>
                  <a:srgbClr val="0070C0"/>
                </a:solidFill>
              </a:rPr>
              <a:t/>
            </a:r>
            <a:br>
              <a:rPr lang="pl-PL" sz="4000" b="1" i="1" dirty="0">
                <a:solidFill>
                  <a:srgbClr val="0070C0"/>
                </a:solidFill>
              </a:rPr>
            </a:b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124744"/>
            <a:ext cx="6347714" cy="2636562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gra zespołowa, najpopularniejsza dyscyplina sportowa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z </a:t>
            </a:r>
            <a:r>
              <a:rPr lang="pl-PL" dirty="0">
                <a:solidFill>
                  <a:schemeClr val="tx1"/>
                </a:solidFill>
              </a:rPr>
              <a:t>około 4 miliardami fanów na całym </a:t>
            </a:r>
            <a:r>
              <a:rPr lang="pl-PL" dirty="0" smtClean="0">
                <a:solidFill>
                  <a:schemeClr val="tx1"/>
                </a:solidFill>
              </a:rPr>
              <a:t>świecie. Drużyna piłkarska </a:t>
            </a:r>
            <a:r>
              <a:rPr lang="pl-PL" dirty="0">
                <a:solidFill>
                  <a:schemeClr val="tx1"/>
                </a:solidFill>
              </a:rPr>
              <a:t>składa się z 11 zawodników. </a:t>
            </a:r>
            <a:r>
              <a:rPr lang="pl-PL" dirty="0" smtClean="0">
                <a:solidFill>
                  <a:schemeClr val="tx1"/>
                </a:solidFill>
              </a:rPr>
              <a:t>Typowa </a:t>
            </a:r>
            <a:r>
              <a:rPr lang="pl-PL" dirty="0">
                <a:solidFill>
                  <a:schemeClr val="tx1"/>
                </a:solidFill>
              </a:rPr>
              <a:t>gra piłkarska polega na utrzymywaniu </a:t>
            </a:r>
            <a:r>
              <a:rPr lang="pl-PL" dirty="0" smtClean="0">
                <a:solidFill>
                  <a:schemeClr val="tx1"/>
                </a:solidFill>
              </a:rPr>
              <a:t>się w </a:t>
            </a:r>
            <a:r>
              <a:rPr lang="pl-PL" dirty="0">
                <a:solidFill>
                  <a:schemeClr val="tx1"/>
                </a:solidFill>
              </a:rPr>
              <a:t>posiadaniu piłki tak, aby nie weszła ona w posiadanie przeciwnika,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na </a:t>
            </a:r>
            <a:r>
              <a:rPr lang="pl-PL" dirty="0">
                <a:solidFill>
                  <a:schemeClr val="tx1"/>
                </a:solidFill>
              </a:rPr>
              <a:t>podaniach </a:t>
            </a:r>
            <a:r>
              <a:rPr lang="pl-PL" dirty="0" smtClean="0">
                <a:solidFill>
                  <a:schemeClr val="tx1"/>
                </a:solidFill>
              </a:rPr>
              <a:t>piłki nogą lub głową </a:t>
            </a:r>
            <a:r>
              <a:rPr lang="pl-PL" dirty="0">
                <a:solidFill>
                  <a:schemeClr val="tx1"/>
                </a:solidFill>
              </a:rPr>
              <a:t>(nie ręką) do partnera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z </a:t>
            </a:r>
            <a:r>
              <a:rPr lang="pl-PL" dirty="0">
                <a:solidFill>
                  <a:schemeClr val="tx1"/>
                </a:solidFill>
              </a:rPr>
              <a:t>zespołu, a </a:t>
            </a:r>
            <a:r>
              <a:rPr lang="pl-PL" dirty="0" smtClean="0">
                <a:solidFill>
                  <a:schemeClr val="tx1"/>
                </a:solidFill>
              </a:rPr>
              <a:t>następnie kopnięciu </a:t>
            </a:r>
            <a:r>
              <a:rPr lang="pl-PL" dirty="0">
                <a:solidFill>
                  <a:schemeClr val="tx1"/>
                </a:solidFill>
              </a:rPr>
              <a:t>jej do bramki przeciwnika. Kontakt fizyczny między graczami zasadniczo jest niedozwolony.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227033"/>
            <a:ext cx="2541662" cy="1695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4116696"/>
            <a:ext cx="2874488" cy="1916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32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24503" y="260648"/>
            <a:ext cx="2696756" cy="792088"/>
          </a:xfrm>
        </p:spPr>
        <p:txBody>
          <a:bodyPr>
            <a:noAutofit/>
          </a:bodyPr>
          <a:lstStyle/>
          <a:p>
            <a:r>
              <a:rPr lang="pl-PL" sz="4000" b="1" i="1" dirty="0" smtClean="0">
                <a:solidFill>
                  <a:srgbClr val="0070C0"/>
                </a:solidFill>
              </a:rPr>
              <a:t>PŁYWANIE</a:t>
            </a:r>
            <a:r>
              <a:rPr lang="pl-PL" sz="4000" b="1" i="1" dirty="0" smtClean="0"/>
              <a:t/>
            </a:r>
            <a:br>
              <a:rPr lang="pl-PL" sz="4000" b="1" i="1" dirty="0" smtClean="0"/>
            </a:br>
            <a:endParaRPr lang="pl-PL" sz="40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059406"/>
            <a:ext cx="5978626" cy="2684371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Jest popularną aktywnością rekreacyjną, </a:t>
            </a:r>
            <a:r>
              <a:rPr lang="pl-PL" dirty="0" smtClean="0">
                <a:solidFill>
                  <a:schemeClr val="tx1"/>
                </a:solidFill>
              </a:rPr>
              <a:t>jest </a:t>
            </a:r>
            <a:r>
              <a:rPr lang="pl-PL" dirty="0">
                <a:solidFill>
                  <a:schemeClr val="tx1"/>
                </a:solidFill>
              </a:rPr>
              <a:t>też dyscypliną </a:t>
            </a:r>
            <a:r>
              <a:rPr lang="pl-PL" dirty="0" smtClean="0">
                <a:solidFill>
                  <a:schemeClr val="tx1"/>
                </a:solidFill>
              </a:rPr>
              <a:t>sportową. Istnieje wiele stylów pływania. 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Do najpopularniejszych należą żabka, kraul, grzbietowy, motylkowy </a:t>
            </a:r>
            <a:r>
              <a:rPr lang="pl-PL" dirty="0">
                <a:solidFill>
                  <a:schemeClr val="tx1"/>
                </a:solidFill>
              </a:rPr>
              <a:t>i, ze względu na prostotę</a:t>
            </a:r>
            <a:r>
              <a:rPr lang="pl-PL" dirty="0" smtClean="0">
                <a:solidFill>
                  <a:schemeClr val="tx1"/>
                </a:solidFill>
              </a:rPr>
              <a:t>, piesek.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Zawody pływackie odbywają się na pływalniach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50-metrowych </a:t>
            </a:r>
            <a:r>
              <a:rPr lang="pl-PL" dirty="0">
                <a:solidFill>
                  <a:schemeClr val="tx1"/>
                </a:solidFill>
              </a:rPr>
              <a:t>(tzw. olimpijskich, </a:t>
            </a:r>
            <a:r>
              <a:rPr lang="pl-PL" i="1" dirty="0">
                <a:solidFill>
                  <a:schemeClr val="tx1"/>
                </a:solidFill>
              </a:rPr>
              <a:t>ang. </a:t>
            </a:r>
            <a:r>
              <a:rPr lang="pl-PL" i="1" dirty="0" err="1">
                <a:solidFill>
                  <a:schemeClr val="tx1"/>
                </a:solidFill>
              </a:rPr>
              <a:t>long</a:t>
            </a:r>
            <a:r>
              <a:rPr lang="pl-PL" i="1" dirty="0">
                <a:solidFill>
                  <a:schemeClr val="tx1"/>
                </a:solidFill>
              </a:rPr>
              <a:t> </a:t>
            </a:r>
            <a:r>
              <a:rPr lang="pl-PL" i="1" dirty="0" err="1">
                <a:solidFill>
                  <a:schemeClr val="tx1"/>
                </a:solidFill>
              </a:rPr>
              <a:t>course</a:t>
            </a:r>
            <a:r>
              <a:rPr lang="pl-PL" dirty="0">
                <a:solidFill>
                  <a:schemeClr val="tx1"/>
                </a:solidFill>
              </a:rPr>
              <a:t>)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i </a:t>
            </a:r>
            <a:r>
              <a:rPr lang="pl-PL" dirty="0">
                <a:solidFill>
                  <a:schemeClr val="tx1"/>
                </a:solidFill>
              </a:rPr>
              <a:t>25-metrowych (</a:t>
            </a:r>
            <a:r>
              <a:rPr lang="pl-PL" i="1" dirty="0">
                <a:solidFill>
                  <a:schemeClr val="tx1"/>
                </a:solidFill>
              </a:rPr>
              <a:t>ang. </a:t>
            </a:r>
            <a:r>
              <a:rPr lang="pl-PL" i="1" dirty="0" err="1">
                <a:solidFill>
                  <a:schemeClr val="tx1"/>
                </a:solidFill>
              </a:rPr>
              <a:t>short</a:t>
            </a:r>
            <a:r>
              <a:rPr lang="pl-PL" i="1" dirty="0">
                <a:solidFill>
                  <a:schemeClr val="tx1"/>
                </a:solidFill>
              </a:rPr>
              <a:t> </a:t>
            </a:r>
            <a:r>
              <a:rPr lang="pl-PL" i="1" dirty="0" err="1">
                <a:solidFill>
                  <a:schemeClr val="tx1"/>
                </a:solidFill>
              </a:rPr>
              <a:t>course</a:t>
            </a:r>
            <a:r>
              <a:rPr lang="pl-PL" dirty="0">
                <a:solidFill>
                  <a:schemeClr val="tx1"/>
                </a:solidFill>
              </a:rPr>
              <a:t>). Na długich basenach rozgrywa się najważniejsze imprezy pływackie, takie jak</a:t>
            </a:r>
            <a:r>
              <a:rPr lang="pl-PL" dirty="0" smtClean="0">
                <a:solidFill>
                  <a:schemeClr val="tx1"/>
                </a:solidFill>
              </a:rPr>
              <a:t>: Igrzyska olimpijskie, Mistrzostwa Świata, Mistrzostwa Europy.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861048"/>
            <a:ext cx="3536256" cy="235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7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03176"/>
          </a:xfrm>
        </p:spPr>
        <p:txBody>
          <a:bodyPr>
            <a:norm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JEŹDZIECTWO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9" y="1503692"/>
            <a:ext cx="6704248" cy="20882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tx1"/>
                </a:solidFill>
              </a:rPr>
              <a:t>termin określający wszystkie konkurencje sportów konnych wraz z </a:t>
            </a:r>
            <a:r>
              <a:rPr lang="pl-PL" sz="2000" dirty="0" smtClean="0">
                <a:solidFill>
                  <a:schemeClr val="tx1"/>
                </a:solidFill>
              </a:rPr>
              <a:t>powożeniem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tx1"/>
                </a:solidFill>
              </a:rPr>
              <a:t>d</a:t>
            </a:r>
            <a:r>
              <a:rPr lang="pl-PL" sz="2000" dirty="0" smtClean="0">
                <a:solidFill>
                  <a:schemeClr val="tx1"/>
                </a:solidFill>
              </a:rPr>
              <a:t>o </a:t>
            </a:r>
            <a:r>
              <a:rPr lang="pl-PL" sz="2000" dirty="0">
                <a:solidFill>
                  <a:schemeClr val="tx1"/>
                </a:solidFill>
              </a:rPr>
              <a:t>sportów konnych, uznanych przez </a:t>
            </a:r>
            <a:r>
              <a:rPr lang="pl-PL" sz="2000" dirty="0" smtClean="0">
                <a:solidFill>
                  <a:schemeClr val="tx1"/>
                </a:solidFill>
              </a:rPr>
              <a:t>Międzynarodową Federację Jeździecką, zaliczamy m.in.: ujeżdżanie, skoki przez przeszkody, powożenie</a:t>
            </a: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99" y="3720530"/>
            <a:ext cx="3779912" cy="2362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4752528" cy="792088"/>
          </a:xfrm>
        </p:spPr>
        <p:txBody>
          <a:bodyPr>
            <a:no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ŁUCZNICTWO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196752"/>
            <a:ext cx="3960440" cy="511256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tx1"/>
                </a:solidFill>
                <a:latin typeface="Trebuchet MS" panose="020B0603020202020204" pitchFamily="34" charset="0"/>
              </a:rPr>
              <a:t>Łucznictwo tradycyjne to sztuka posługiwania się </a:t>
            </a:r>
            <a:r>
              <a:rPr lang="pl-PL" sz="20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repliką, </a:t>
            </a:r>
            <a:r>
              <a:rPr lang="pl-PL" sz="2000" dirty="0">
                <a:solidFill>
                  <a:schemeClr val="tx1"/>
                </a:solidFill>
                <a:latin typeface="Trebuchet MS" panose="020B0603020202020204" pitchFamily="34" charset="0"/>
              </a:rPr>
              <a:t>bądź rekonstrukcją łuku historycznego, wyglądem oraz charakterystyką zbliżoną do zachowanych egzemplarzy historycznych przy użyciu dawnych technik strzeleckich</a:t>
            </a:r>
            <a:r>
              <a:rPr lang="pl-PL" sz="20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tx1"/>
                </a:solidFill>
              </a:rPr>
              <a:t>Z łucznictwa tradycyjnego </a:t>
            </a: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w </a:t>
            </a:r>
            <a:r>
              <a:rPr lang="pl-PL" sz="2000" dirty="0">
                <a:solidFill>
                  <a:schemeClr val="tx1"/>
                </a:solidFill>
              </a:rPr>
              <a:t>XIX wieku wyewoluowało łucznictwo sportowe </a:t>
            </a: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i </a:t>
            </a:r>
            <a:r>
              <a:rPr lang="pl-PL" sz="2000" dirty="0">
                <a:solidFill>
                  <a:schemeClr val="tx1"/>
                </a:solidFill>
              </a:rPr>
              <a:t>w takiej formie obecnie reprezentowane jest na igrzyskach olimpijskich.</a:t>
            </a:r>
            <a:endParaRPr lang="pl-PL" sz="20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004" y="2492896"/>
            <a:ext cx="2952328" cy="236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68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87104" y="465584"/>
            <a:ext cx="2192701" cy="731168"/>
          </a:xfrm>
        </p:spPr>
        <p:txBody>
          <a:bodyPr>
            <a:normAutofit fontScale="90000"/>
          </a:bodyPr>
          <a:lstStyle/>
          <a:p>
            <a:r>
              <a:rPr lang="pl-PL" sz="4400" b="1" i="1" dirty="0" smtClean="0">
                <a:solidFill>
                  <a:srgbClr val="0070C0"/>
                </a:solidFill>
              </a:rPr>
              <a:t>SZACHY</a:t>
            </a:r>
            <a:r>
              <a:rPr lang="pl-PL" sz="4000" b="1" i="1" dirty="0" smtClean="0">
                <a:solidFill>
                  <a:srgbClr val="0070C0"/>
                </a:solidFill>
              </a:rPr>
              <a:t> 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8" y="1628800"/>
            <a:ext cx="6347714" cy="2088232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sz="2000" dirty="0" smtClean="0">
                <a:solidFill>
                  <a:schemeClr val="tx1"/>
                </a:solidFill>
              </a:rPr>
              <a:t>Szachy - rodzina </a:t>
            </a:r>
            <a:r>
              <a:rPr lang="pl-PL" sz="2000" dirty="0">
                <a:solidFill>
                  <a:schemeClr val="tx1"/>
                </a:solidFill>
              </a:rPr>
              <a:t>strategicznych </a:t>
            </a:r>
            <a:r>
              <a:rPr lang="pl-PL" sz="2000" dirty="0" smtClean="0">
                <a:solidFill>
                  <a:schemeClr val="tx1"/>
                </a:solidFill>
              </a:rPr>
              <a:t>gier planszowych rozgrywanych </a:t>
            </a:r>
            <a:r>
              <a:rPr lang="pl-PL" sz="2000" dirty="0">
                <a:solidFill>
                  <a:schemeClr val="tx1"/>
                </a:solidFill>
              </a:rPr>
              <a:t>przez dwóch </a:t>
            </a:r>
            <a:r>
              <a:rPr lang="pl-PL" sz="2000" dirty="0" smtClean="0">
                <a:solidFill>
                  <a:schemeClr val="tx1"/>
                </a:solidFill>
              </a:rPr>
              <a:t>graczy </a:t>
            </a:r>
            <a:r>
              <a:rPr lang="pl-PL" sz="2000" dirty="0">
                <a:solidFill>
                  <a:schemeClr val="tx1"/>
                </a:solidFill>
              </a:rPr>
              <a:t>na 64-polowej </a:t>
            </a:r>
            <a:r>
              <a:rPr lang="pl-PL" sz="2000" dirty="0" smtClean="0">
                <a:solidFill>
                  <a:schemeClr val="tx1"/>
                </a:solidFill>
              </a:rPr>
              <a:t>szachownicy, </a:t>
            </a:r>
            <a:r>
              <a:rPr lang="pl-PL" sz="2000" dirty="0">
                <a:solidFill>
                  <a:schemeClr val="tx1"/>
                </a:solidFill>
              </a:rPr>
              <a:t>za pomocą zestawu </a:t>
            </a:r>
            <a:r>
              <a:rPr lang="pl-PL" sz="2000" dirty="0" smtClean="0">
                <a:solidFill>
                  <a:schemeClr val="tx1"/>
                </a:solidFill>
              </a:rPr>
              <a:t>bierek </a:t>
            </a:r>
            <a:r>
              <a:rPr lang="pl-PL" sz="2000" dirty="0">
                <a:solidFill>
                  <a:schemeClr val="tx1"/>
                </a:solidFill>
              </a:rPr>
              <a:t>(pionów </a:t>
            </a: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i </a:t>
            </a:r>
            <a:r>
              <a:rPr lang="pl-PL" sz="2000" dirty="0">
                <a:solidFill>
                  <a:schemeClr val="tx1"/>
                </a:solidFill>
              </a:rPr>
              <a:t>figur</a:t>
            </a:r>
            <a:r>
              <a:rPr lang="pl-PL" sz="2000" dirty="0" smtClean="0">
                <a:solidFill>
                  <a:schemeClr val="tx1"/>
                </a:solidFill>
              </a:rPr>
              <a:t>).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tx1"/>
                </a:solidFill>
              </a:rPr>
              <a:t>Pierwsze posunięcie wykonują białe, następnie gracze wykonują ruchy na przemian.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62" y="4005064"/>
            <a:ext cx="3475484" cy="190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4381791"/>
            <a:ext cx="2297832" cy="1148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38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4248472" cy="1218337"/>
          </a:xfrm>
        </p:spPr>
        <p:txBody>
          <a:bodyPr>
            <a:no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SIATKÓWKA – PIŁKA SIATKOWA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628800"/>
            <a:ext cx="4506005" cy="4248472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chemeClr val="tx1"/>
                </a:solidFill>
              </a:rPr>
              <a:t>sport drużynowy, w którym (w tradycyjnej, klasycznej odmianie, tj. siatkówce halowej) uczestniczą dwa sześcioosobowe zespoły, w każdym: rozgrywający, atakujący, dwóch środkowych i dwóch przyjmujących oraz </a:t>
            </a:r>
            <a:r>
              <a:rPr lang="pl-PL" sz="1600" dirty="0" err="1">
                <a:solidFill>
                  <a:schemeClr val="tx1"/>
                </a:solidFill>
              </a:rPr>
              <a:t>libero</a:t>
            </a:r>
            <a:r>
              <a:rPr lang="pl-PL" sz="1600" dirty="0">
                <a:solidFill>
                  <a:schemeClr val="tx1"/>
                </a:solidFill>
              </a:rPr>
              <a:t>. Na boisku przebywa jednak tylko sześciu zawodników, </a:t>
            </a:r>
            <a:r>
              <a:rPr lang="pl-PL" sz="1600" dirty="0" err="1">
                <a:solidFill>
                  <a:schemeClr val="tx1"/>
                </a:solidFill>
              </a:rPr>
              <a:t>libero</a:t>
            </a:r>
            <a:r>
              <a:rPr lang="pl-PL" sz="1600" dirty="0">
                <a:solidFill>
                  <a:schemeClr val="tx1"/>
                </a:solidFill>
              </a:rPr>
              <a:t> zmienia się ze środkowym będącym w linii obrony, gdy drużyna przyjmuje </a:t>
            </a:r>
            <a:r>
              <a:rPr lang="pl-PL" sz="1600" dirty="0" smtClean="0">
                <a:solidFill>
                  <a:schemeClr val="tx1"/>
                </a:solidFill>
              </a:rPr>
              <a:t>zagrywkę.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chemeClr val="tx1"/>
                </a:solidFill>
              </a:rPr>
              <a:t>polega na odbijaniu piłki dowolną częścią ciała (najczęściej rękoma) tak, aby przeleciała ona nad siatką i dotknęła połowy boiska należącej do przeciwnika. Każdy zespół może wykonać trzy odbicia – odbiór, wystawa i atak. Każde następne jest błędem</a:t>
            </a:r>
            <a:r>
              <a:rPr lang="pl-PL" sz="16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chemeClr val="tx1"/>
                </a:solidFill>
              </a:rPr>
              <a:t>Gra toczy się do momentu, gdy jedna 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>z </a:t>
            </a:r>
            <a:r>
              <a:rPr lang="pl-PL" sz="1600" dirty="0">
                <a:solidFill>
                  <a:schemeClr val="tx1"/>
                </a:solidFill>
              </a:rPr>
              <a:t>drużyn wygra trzy </a:t>
            </a:r>
            <a:r>
              <a:rPr lang="pl-PL" sz="1600" dirty="0" smtClean="0">
                <a:solidFill>
                  <a:schemeClr val="tx1"/>
                </a:solidFill>
              </a:rPr>
              <a:t>sety.</a:t>
            </a: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47750" r="544"/>
          <a:stretch/>
        </p:blipFill>
        <p:spPr>
          <a:xfrm>
            <a:off x="5868144" y="2060848"/>
            <a:ext cx="1661305" cy="181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227737"/>
            <a:ext cx="2834505" cy="1889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21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209341"/>
            <a:ext cx="3847906" cy="824203"/>
          </a:xfrm>
        </p:spPr>
        <p:txBody>
          <a:bodyPr>
            <a:normAutofit/>
          </a:bodyPr>
          <a:lstStyle/>
          <a:p>
            <a:r>
              <a:rPr lang="pl-PL" sz="4000" b="1" i="1" dirty="0" smtClean="0">
                <a:solidFill>
                  <a:srgbClr val="0070C0"/>
                </a:solidFill>
              </a:rPr>
              <a:t>SPORTY WALKI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58" y="1033544"/>
            <a:ext cx="6347714" cy="3649872"/>
          </a:xfrm>
        </p:spPr>
        <p:txBody>
          <a:bodyPr>
            <a:normAutofit fontScale="85000" lnSpcReduction="1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sz="2000" b="1" dirty="0" smtClean="0"/>
              <a:t>Judo</a:t>
            </a:r>
            <a:r>
              <a:rPr lang="pl-PL" sz="2000" dirty="0" smtClean="0"/>
              <a:t> - sztuka </a:t>
            </a:r>
            <a:r>
              <a:rPr lang="pl-PL" sz="2000" dirty="0"/>
              <a:t>walki powstała w Japonii, w</a:t>
            </a:r>
            <a:r>
              <a:rPr lang="pl-PL" sz="2000" dirty="0" smtClean="0"/>
              <a:t> </a:t>
            </a:r>
            <a:r>
              <a:rPr lang="pl-PL" sz="2000" dirty="0"/>
              <a:t>judo są stopnie uczniowskie – </a:t>
            </a:r>
            <a:r>
              <a:rPr lang="pl-PL" sz="2000" dirty="0" err="1"/>
              <a:t>kyu</a:t>
            </a:r>
            <a:r>
              <a:rPr lang="pl-PL" sz="2000" dirty="0"/>
              <a:t> i mistrzowskie – dan.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 </a:t>
            </a:r>
            <a:r>
              <a:rPr lang="pl-PL" sz="2000" dirty="0"/>
              <a:t>1964 r. judo stało się dyscypliną </a:t>
            </a:r>
            <a:r>
              <a:rPr lang="pl-PL" sz="2000" dirty="0" smtClean="0"/>
              <a:t>olimpijską. </a:t>
            </a:r>
            <a:br>
              <a:rPr lang="pl-PL" sz="2000" dirty="0" smtClean="0"/>
            </a:br>
            <a:r>
              <a:rPr lang="pl-PL" sz="2000" dirty="0" smtClean="0"/>
              <a:t>W </a:t>
            </a:r>
            <a:r>
              <a:rPr lang="pl-PL" sz="2000" dirty="0"/>
              <a:t>1964 r. judo stało się dyscypliną </a:t>
            </a:r>
            <a:r>
              <a:rPr lang="pl-PL" sz="2000" dirty="0" smtClean="0"/>
              <a:t>olimpijską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000" b="1" dirty="0" smtClean="0"/>
              <a:t>Karate</a:t>
            </a:r>
            <a:r>
              <a:rPr lang="pl-PL" sz="2000" dirty="0" smtClean="0"/>
              <a:t> - </a:t>
            </a:r>
            <a:r>
              <a:rPr lang="pl-PL" sz="2000" dirty="0"/>
              <a:t>sztuka walki i sport walki stworzone na Okinawie, w Japonii. Charakterystyczny dla karate jest system stopni uczniowskich i mistrzowskich, stworzony na bazie judo. Słowo to oznacza obecnie „pusta (naga, bez broni) ręka” </a:t>
            </a:r>
            <a:endParaRPr lang="pl-PL" sz="2000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000" b="1" dirty="0" smtClean="0"/>
              <a:t>Taekwondo</a:t>
            </a:r>
            <a:r>
              <a:rPr lang="pl-PL" sz="2000" dirty="0" smtClean="0"/>
              <a:t> - </a:t>
            </a:r>
            <a:r>
              <a:rPr lang="pl-PL" sz="2000" dirty="0"/>
              <a:t>narodowy sport i tradycyjna sztuka walki Korei. Początkowo zostało stworzone do celów militarnych, następnie zostało zaadaptowane do użytku cywilnego, jego twórcą jest gen. </a:t>
            </a:r>
            <a:r>
              <a:rPr lang="pl-PL" sz="2000" dirty="0" err="1"/>
              <a:t>Choi</a:t>
            </a:r>
            <a:r>
              <a:rPr lang="pl-PL" sz="2000" dirty="0"/>
              <a:t> Hong Hi. Obecnie jest jedną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z </a:t>
            </a:r>
            <a:r>
              <a:rPr lang="pl-PL" sz="2000" dirty="0"/>
              <a:t>pełnoprawnych dyscyplin olimpijskich.</a:t>
            </a:r>
            <a:endParaRPr lang="pl-PL" sz="20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4509120"/>
            <a:ext cx="3816424" cy="2152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7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3674370" cy="731168"/>
          </a:xfrm>
        </p:spPr>
        <p:txBody>
          <a:bodyPr>
            <a:noAutofit/>
          </a:bodyPr>
          <a:lstStyle/>
          <a:p>
            <a:r>
              <a:rPr lang="pl-PL" sz="4000" b="1" i="1" dirty="0" smtClean="0">
                <a:solidFill>
                  <a:srgbClr val="0070C0"/>
                </a:solidFill>
              </a:rPr>
              <a:t>NARCIARSTWO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1645" y="1311964"/>
            <a:ext cx="4654412" cy="528538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sz="1600" dirty="0" smtClean="0">
                <a:solidFill>
                  <a:schemeClr val="tx1"/>
                </a:solidFill>
              </a:rPr>
              <a:t>Dyscyplina </a:t>
            </a:r>
            <a:r>
              <a:rPr lang="pl-PL" sz="1600" dirty="0">
                <a:solidFill>
                  <a:schemeClr val="tx1"/>
                </a:solidFill>
              </a:rPr>
              <a:t>sportowa polegająca 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>na </a:t>
            </a:r>
            <a:r>
              <a:rPr lang="pl-PL" sz="1600" dirty="0">
                <a:solidFill>
                  <a:schemeClr val="tx1"/>
                </a:solidFill>
              </a:rPr>
              <a:t>przemieszczaniu się lub wykonywaniu akrobacji za pomocą sprzętu narciarskiego – nart, a także kijków. Narty mocowane są do butów narciarza za pomocą specjalnych wiązań. Do połowy XIX wieku narty były wykorzystywane głównie do celów transportowych, natomiast w późniejszym okresie upowszechniło się wykorzystywanie nart w celach rekreacyjnych </a:t>
            </a:r>
            <a:r>
              <a:rPr lang="pl-PL" sz="1600" dirty="0" smtClean="0">
                <a:solidFill>
                  <a:schemeClr val="tx1"/>
                </a:solidFill>
              </a:rPr>
              <a:t>i </a:t>
            </a:r>
            <a:r>
              <a:rPr lang="pl-PL" sz="1600" dirty="0">
                <a:solidFill>
                  <a:schemeClr val="tx1"/>
                </a:solidFill>
              </a:rPr>
              <a:t>sportowych</a:t>
            </a:r>
            <a:r>
              <a:rPr lang="pl-PL" sz="16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chemeClr val="tx1"/>
                </a:solidFill>
              </a:rPr>
              <a:t>Skoki narciarskie – dyscyplina sportowa rozgrywana na skoczniach narciarskich 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>od </a:t>
            </a:r>
            <a:r>
              <a:rPr lang="pl-PL" sz="1600" dirty="0">
                <a:solidFill>
                  <a:schemeClr val="tx1"/>
                </a:solidFill>
              </a:rPr>
              <a:t>połowy XIX wieku. Skoki narciarskie wraz z biegami narciarskimi oraz kombinacją norweską (połączenie biegów i skoków) należą do rodziny sportów narciarstwa klasycznego</a:t>
            </a:r>
            <a:r>
              <a:rPr lang="pl-PL" sz="16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chemeClr val="tx1"/>
                </a:solidFill>
              </a:rPr>
              <a:t>Celem jest wykonanie jak najdłuższego skoku po rozpędzeniu się i odbiciu od progu skoczni.</a:t>
            </a: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31129"/>
          <a:stretch/>
        </p:blipFill>
        <p:spPr>
          <a:xfrm>
            <a:off x="5366050" y="2276872"/>
            <a:ext cx="3425799" cy="286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225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8040" y="332656"/>
            <a:ext cx="3888432" cy="648072"/>
          </a:xfrm>
        </p:spPr>
        <p:txBody>
          <a:bodyPr>
            <a:noAutofit/>
          </a:bodyPr>
          <a:lstStyle/>
          <a:p>
            <a:r>
              <a:rPr lang="pl-PL" sz="4000" b="1" i="1" dirty="0" smtClean="0">
                <a:solidFill>
                  <a:srgbClr val="0070C0"/>
                </a:solidFill>
              </a:rPr>
              <a:t>ŁYŻWIARSTWO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2232" y="1124744"/>
            <a:ext cx="6480048" cy="28083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To grupa dyscyplin sportowych i rekreacyjnych, w których zawodnik porusza się po lodzie na specjalnych stalowych płozach, przymocowanych do butów, zwanych łyżwami. Zarówno łyżwy, jak i same buty, różnią się między sobą,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w </a:t>
            </a:r>
            <a:r>
              <a:rPr lang="pl-PL" dirty="0">
                <a:solidFill>
                  <a:schemeClr val="tx1"/>
                </a:solidFill>
              </a:rPr>
              <a:t>zależności od dyscypliny, do jakiej są wykorzystywane, tj.: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łyżwiarstwo szybkie,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łyżwiarstwo figurowe i łyżwiarstwo synchroniczne,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łyżwiarstwo szybkie na krótkim torze.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733" y="4258209"/>
            <a:ext cx="2447936" cy="1769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645024"/>
            <a:ext cx="2016224" cy="2563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88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827584" y="1412776"/>
            <a:ext cx="6624736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„Sport jest szkołą lojalności, </a:t>
            </a:r>
            <a:b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odwagi, wytrzymałości, stanowczości, </a:t>
            </a:r>
            <a:b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powszechnego braterstwa,</a:t>
            </a:r>
            <a:b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 wszystkich cnót naturalnych, </a:t>
            </a:r>
            <a:b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dostarczających cnotom nadnaturalnym </a:t>
            </a:r>
            <a:b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solidnego fundamentu </a:t>
            </a:r>
            <a:b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i przygotowujących do mężnego znoszenia </a:t>
            </a:r>
            <a:b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ciężaru najcięższej odpowiedzialności.”</a:t>
            </a:r>
            <a:b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/>
            </a:r>
            <a:br>
              <a:rPr kumimoji="0" lang="pl-PL" altLang="pl-PL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pl-PL" altLang="pl-PL" sz="2500" b="1" i="1" dirty="0" smtClean="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                                            (</a:t>
            </a:r>
            <a:r>
              <a:rPr lang="pl-PL" altLang="pl-PL" sz="2500" b="1" i="1" dirty="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Pius XII) </a:t>
            </a:r>
            <a:r>
              <a:rPr lang="pl-PL" altLang="pl-PL" sz="2500" dirty="0" smtClean="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                                                    </a:t>
            </a:r>
            <a:endParaRPr kumimoji="0" lang="pl-PL" altLang="pl-PL" sz="25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3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7"/>
            <a:ext cx="6984776" cy="1899943"/>
          </a:xfrm>
        </p:spPr>
        <p:txBody>
          <a:bodyPr>
            <a:no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SPORT REKREACYJNY </a:t>
            </a:r>
            <a:br>
              <a:rPr lang="pl-PL" sz="4000" b="1" i="1" dirty="0" smtClean="0">
                <a:solidFill>
                  <a:srgbClr val="0070C0"/>
                </a:solidFill>
              </a:rPr>
            </a:br>
            <a:r>
              <a:rPr lang="pl-PL" sz="4000" b="1" i="1" dirty="0" smtClean="0">
                <a:solidFill>
                  <a:srgbClr val="0070C0"/>
                </a:solidFill>
              </a:rPr>
              <a:t>– DLA KAŻDEGO COŚ ODPOWIEDNIEGO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2260590"/>
            <a:ext cx="6347714" cy="2232248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by czerpać przyjemność z ćwiczeń, ważne jest odpowiednie dobranie zajęć sportowych - nie tylko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do </a:t>
            </a:r>
            <a:r>
              <a:rPr lang="pl-PL" dirty="0">
                <a:solidFill>
                  <a:schemeClr val="tx1"/>
                </a:solidFill>
              </a:rPr>
              <a:t>naszych fizycznych możliwości, ale także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do </a:t>
            </a:r>
            <a:r>
              <a:rPr lang="pl-PL" dirty="0">
                <a:solidFill>
                  <a:schemeClr val="tx1"/>
                </a:solidFill>
              </a:rPr>
              <a:t>preferencji i osobowości. Dlatego też dla osób spokojnych i precyzyjnych lepsze będą zajęcia jogi, zaś dla osób odczuwających nadmiar energii milsze będą aerobik, siłownia </a:t>
            </a:r>
            <a:r>
              <a:rPr lang="pl-PL" dirty="0" smtClean="0">
                <a:solidFill>
                  <a:schemeClr val="tx1"/>
                </a:solidFill>
              </a:rPr>
              <a:t>lub taniec.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40" y="4581128"/>
            <a:ext cx="3521968" cy="198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4930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598" y="408423"/>
            <a:ext cx="6801803" cy="860337"/>
          </a:xfrm>
        </p:spPr>
        <p:txBody>
          <a:bodyPr>
            <a:no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JAZDA NA ROWERZE 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611560" y="1268760"/>
            <a:ext cx="6626697" cy="364467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Jazda rowerem może być czystą rekreacją, a przy tym sposobem na dotarcie do celu. Wiele osób woli przesiąść się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z </a:t>
            </a:r>
            <a:r>
              <a:rPr lang="pl-PL" dirty="0">
                <a:solidFill>
                  <a:schemeClr val="tx1"/>
                </a:solidFill>
              </a:rPr>
              <a:t>samochodu na dwa kółka, gdyż oprócz uniknięcia korków jazda na rowerze daje wiele korzyści </a:t>
            </a:r>
            <a:r>
              <a:rPr lang="pl-PL" dirty="0" err="1">
                <a:solidFill>
                  <a:schemeClr val="tx1"/>
                </a:solidFill>
              </a:rPr>
              <a:t>ogólnozdrowotnych</a:t>
            </a:r>
            <a:r>
              <a:rPr lang="pl-PL" dirty="0" smtClean="0">
                <a:solidFill>
                  <a:schemeClr val="tx1"/>
                </a:solidFill>
              </a:rPr>
              <a:t>:</a:t>
            </a:r>
            <a:endParaRPr lang="pl-PL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chroni </a:t>
            </a:r>
            <a:r>
              <a:rPr lang="pl-PL" dirty="0">
                <a:solidFill>
                  <a:schemeClr val="tx1"/>
                </a:solidFill>
              </a:rPr>
              <a:t>przed miażdżycą,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powoduje </a:t>
            </a:r>
            <a:r>
              <a:rPr lang="pl-PL" dirty="0">
                <a:solidFill>
                  <a:schemeClr val="tx1"/>
                </a:solidFill>
              </a:rPr>
              <a:t>wzrost wytrzymałości mięśni,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obniża </a:t>
            </a:r>
            <a:r>
              <a:rPr lang="pl-PL" dirty="0">
                <a:solidFill>
                  <a:schemeClr val="tx1"/>
                </a:solidFill>
              </a:rPr>
              <a:t>poziom złego cholesterolu i podwyższa poziom dobrego,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zwiększa </a:t>
            </a:r>
            <a:r>
              <a:rPr lang="pl-PL" dirty="0">
                <a:solidFill>
                  <a:schemeClr val="tx1"/>
                </a:solidFill>
              </a:rPr>
              <a:t>pojemność płuc, sprawia, że krew jest bardziej bogata w tlen, a serce pracuje dużo lepiej,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polepsza </a:t>
            </a:r>
            <a:r>
              <a:rPr lang="pl-PL" dirty="0">
                <a:solidFill>
                  <a:schemeClr val="tx1"/>
                </a:solidFill>
              </a:rPr>
              <a:t>samopoczucie, zmniejsza napięcie i </a:t>
            </a:r>
            <a:r>
              <a:rPr lang="pl-PL" dirty="0" smtClean="0">
                <a:solidFill>
                  <a:schemeClr val="tx1"/>
                </a:solidFill>
              </a:rPr>
              <a:t>długotrwały.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149" y="4916116"/>
            <a:ext cx="2671518" cy="177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396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6696744" cy="936104"/>
          </a:xfrm>
        </p:spPr>
        <p:txBody>
          <a:bodyPr>
            <a:no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BIEGANIE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6931" y="1052736"/>
            <a:ext cx="6768752" cy="38884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dirty="0" smtClean="0">
                <a:solidFill>
                  <a:schemeClr val="tx1"/>
                </a:solidFill>
              </a:rPr>
              <a:t>Jak </a:t>
            </a:r>
            <a:r>
              <a:rPr lang="pl-PL" dirty="0">
                <a:solidFill>
                  <a:schemeClr val="tx1"/>
                </a:solidFill>
              </a:rPr>
              <a:t>każda aktywność fizyczna, poprawia naszą kondycję, zdrowie i samopoczucie. Na dodatek to aktywność, która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nie </a:t>
            </a:r>
            <a:r>
              <a:rPr lang="pl-PL" dirty="0">
                <a:solidFill>
                  <a:schemeClr val="tx1"/>
                </a:solidFill>
              </a:rPr>
              <a:t>wymaga od nas drogiego sprzętu i można uprawiać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ją </a:t>
            </a:r>
            <a:r>
              <a:rPr lang="pl-PL" dirty="0">
                <a:solidFill>
                  <a:schemeClr val="tx1"/>
                </a:solidFill>
              </a:rPr>
              <a:t>dosłownie wszędzie.</a:t>
            </a:r>
          </a:p>
          <a:p>
            <a:pPr marL="0" indent="0" algn="just">
              <a:buNone/>
            </a:pPr>
            <a:r>
              <a:rPr lang="pl-PL" dirty="0" smtClean="0">
                <a:solidFill>
                  <a:schemeClr val="tx1"/>
                </a:solidFill>
              </a:rPr>
              <a:t>Regularne </a:t>
            </a:r>
            <a:r>
              <a:rPr lang="pl-PL" dirty="0">
                <a:solidFill>
                  <a:schemeClr val="tx1"/>
                </a:solidFill>
              </a:rPr>
              <a:t>bieganie</a:t>
            </a:r>
            <a:r>
              <a:rPr lang="pl-PL" dirty="0" smtClean="0">
                <a:solidFill>
                  <a:schemeClr val="tx1"/>
                </a:solidFill>
              </a:rPr>
              <a:t>:</a:t>
            </a:r>
            <a:endParaRPr lang="pl-PL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    dotlenia mózg,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    podnosi wytrzymałość,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    przeciwdziała depresji,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    chroni przed chorobą wieńcową,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    spala kalorie - w przypadku treningów interwałowych nawet przez długi czas </a:t>
            </a:r>
            <a:r>
              <a:rPr lang="pl-PL" dirty="0" smtClean="0">
                <a:solidFill>
                  <a:schemeClr val="tx1"/>
                </a:solidFill>
              </a:rPr>
              <a:t>po wysiłku.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5085184"/>
            <a:ext cx="2268244" cy="151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r="9677"/>
          <a:stretch/>
        </p:blipFill>
        <p:spPr>
          <a:xfrm>
            <a:off x="5076057" y="2348880"/>
            <a:ext cx="1512168" cy="153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0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45269" y="188640"/>
            <a:ext cx="1800200" cy="720080"/>
          </a:xfrm>
        </p:spPr>
        <p:txBody>
          <a:bodyPr>
            <a:no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JOGA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1123496"/>
            <a:ext cx="6347714" cy="338437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dirty="0" smtClean="0">
                <a:solidFill>
                  <a:schemeClr val="tx1"/>
                </a:solidFill>
              </a:rPr>
              <a:t>Joga to </a:t>
            </a:r>
            <a:r>
              <a:rPr lang="pl-PL" dirty="0">
                <a:solidFill>
                  <a:schemeClr val="tx1"/>
                </a:solidFill>
              </a:rPr>
              <a:t>ćwiczenia dla każdego, niezależnie od wieku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czy </a:t>
            </a:r>
            <a:r>
              <a:rPr lang="pl-PL" dirty="0">
                <a:solidFill>
                  <a:schemeClr val="tx1"/>
                </a:solidFill>
              </a:rPr>
              <a:t>sprawności fizycznej. Poziom trudności można dostosować do indywidualnych możliwości danej osoby. Joga jest zespołem ćwiczeń fizyczno-umysłowych, mającym na celu relaks, rozluźnienie umysłu i ciała. Poprzez praktykowanie jogi kształtujemy postawę, a stawy zyskują większą sprężystość. Oprócz tego joga</a:t>
            </a:r>
            <a:r>
              <a:rPr lang="pl-PL" dirty="0" smtClean="0">
                <a:solidFill>
                  <a:schemeClr val="tx1"/>
                </a:solidFill>
              </a:rPr>
              <a:t>:</a:t>
            </a:r>
            <a:endParaRPr lang="pl-PL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    łagodzi stres,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    poprawia krążenie,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    </a:t>
            </a:r>
            <a:r>
              <a:rPr lang="pl-PL" dirty="0" smtClean="0">
                <a:solidFill>
                  <a:schemeClr val="tx1"/>
                </a:solidFill>
              </a:rPr>
              <a:t>uspokaja.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3140968"/>
            <a:ext cx="1905000" cy="24003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73" y="4581128"/>
            <a:ext cx="3635896" cy="188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99791" y="360337"/>
            <a:ext cx="2306217" cy="803176"/>
          </a:xfrm>
        </p:spPr>
        <p:txBody>
          <a:bodyPr>
            <a:norm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TANIEC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9042" y="1268573"/>
            <a:ext cx="6347714" cy="263656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Modną formą rekreacji ruchowej dla osób w każdym wieku jest taniec. Oferuje on aktywność fizyczną tym, którzy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nie </a:t>
            </a:r>
            <a:r>
              <a:rPr lang="pl-PL" dirty="0">
                <a:solidFill>
                  <a:schemeClr val="tx1"/>
                </a:solidFill>
              </a:rPr>
              <a:t>czują się sportowcami. Taniec pozwala uzyskać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i </a:t>
            </a:r>
            <a:r>
              <a:rPr lang="pl-PL" dirty="0">
                <a:solidFill>
                  <a:schemeClr val="tx1"/>
                </a:solidFill>
              </a:rPr>
              <a:t>utrzymać formę, poprawia elastyczność ciała oraz ułatwia poznanie własnego ciała, poprawiając postawę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i </a:t>
            </a:r>
            <a:r>
              <a:rPr lang="pl-PL" dirty="0">
                <a:solidFill>
                  <a:schemeClr val="tx1"/>
                </a:solidFill>
              </a:rPr>
              <a:t>równowagę. Taka forma aktywności umożliwia również poznawanie nowych ludzi, którzy posiadają podobne zainteresowania - w ten sposób taniec pomaga budować umiejętności społeczne. Poprzez taniec zwiększamy także pewność siebie</a:t>
            </a:r>
            <a:r>
              <a:rPr lang="pl-PL" dirty="0" smtClean="0"/>
              <a:t>.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365104"/>
            <a:ext cx="2309242" cy="193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4054608"/>
            <a:ext cx="2250259" cy="2250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288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88893"/>
            <a:ext cx="6912767" cy="1368152"/>
          </a:xfrm>
        </p:spPr>
        <p:txBody>
          <a:bodyPr>
            <a:no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SPORT </a:t>
            </a:r>
            <a:br>
              <a:rPr lang="pl-PL" sz="4000" b="1" i="1" dirty="0" smtClean="0">
                <a:solidFill>
                  <a:srgbClr val="0070C0"/>
                </a:solidFill>
              </a:rPr>
            </a:br>
            <a:r>
              <a:rPr lang="pl-PL" sz="4000" b="1" i="1" dirty="0" smtClean="0">
                <a:solidFill>
                  <a:srgbClr val="0070C0"/>
                </a:solidFill>
              </a:rPr>
              <a:t>TO SPOSÓB NA ŻYCIE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9650" y="1557045"/>
            <a:ext cx="6347714" cy="35006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>
                <a:solidFill>
                  <a:schemeClr val="tx1"/>
                </a:solidFill>
              </a:rPr>
              <a:t>Sport daje nam więc wiele korzyści zdrowotnych, polepsza nasz nastrój, pomaga utrzymać szczupłą sylwetkę, a nawet poprawia naszą zdolność komunikowania się w grupie.  Każdy z nas jest inny, każdy ma inną osobowość, inne zainteresowania i upodobania. Mimo to w kwestii sportu każdy może znaleźć coś dla siebie, ponieważ dziedzin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i </a:t>
            </a:r>
            <a:r>
              <a:rPr lang="pl-PL" dirty="0">
                <a:solidFill>
                  <a:schemeClr val="tx1"/>
                </a:solidFill>
              </a:rPr>
              <a:t>dyscyplin istnieje bardzo wiele. </a:t>
            </a:r>
            <a:endParaRPr lang="pl-PL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l-PL" sz="4000" b="1" i="1" dirty="0" smtClean="0">
                <a:solidFill>
                  <a:schemeClr val="tx1"/>
                </a:solidFill>
              </a:rPr>
              <a:t>Naprawdę </a:t>
            </a:r>
            <a:r>
              <a:rPr lang="pl-PL" sz="4000" b="1" i="1" dirty="0">
                <a:solidFill>
                  <a:schemeClr val="tx1"/>
                </a:solidFill>
              </a:rPr>
              <a:t>warto, </a:t>
            </a:r>
            <a:endParaRPr lang="pl-PL" sz="4000" b="1" i="1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l-PL" sz="4000" b="1" i="1" dirty="0" smtClean="0">
                <a:solidFill>
                  <a:schemeClr val="tx1"/>
                </a:solidFill>
              </a:rPr>
              <a:t>a </a:t>
            </a:r>
            <a:r>
              <a:rPr lang="pl-PL" sz="4000" b="1" i="1" dirty="0">
                <a:solidFill>
                  <a:schemeClr val="tx1"/>
                </a:solidFill>
              </a:rPr>
              <a:t>więc do dzieła</a:t>
            </a:r>
            <a:r>
              <a:rPr lang="pl-PL" sz="4000" b="1" i="1" dirty="0" smtClean="0">
                <a:solidFill>
                  <a:schemeClr val="tx1"/>
                </a:solidFill>
              </a:rPr>
              <a:t>!</a:t>
            </a:r>
            <a:endParaRPr lang="pl-PL" sz="4000" b="1" i="1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5013176"/>
            <a:ext cx="2179399" cy="163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153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b="6033"/>
          <a:stretch/>
        </p:blipFill>
        <p:spPr>
          <a:xfrm>
            <a:off x="2195736" y="2963362"/>
            <a:ext cx="3295930" cy="2721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7417" y="5700927"/>
            <a:ext cx="5112568" cy="936104"/>
          </a:xfrm>
        </p:spPr>
        <p:txBody>
          <a:bodyPr>
            <a:noAutofit/>
          </a:bodyPr>
          <a:lstStyle/>
          <a:p>
            <a:r>
              <a:rPr lang="pl-PL" sz="4000" b="1" i="1" dirty="0" smtClean="0">
                <a:solidFill>
                  <a:srgbClr val="0070C0"/>
                </a:solidFill>
              </a:rPr>
              <a:t>Dziękuję za uwagę!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539552" y="492837"/>
            <a:ext cx="6347714" cy="230425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b="1" i="1" dirty="0" smtClean="0">
                <a:solidFill>
                  <a:srgbClr val="0070C0"/>
                </a:solidFill>
              </a:rPr>
              <a:t>Literatura:</a:t>
            </a:r>
          </a:p>
          <a:p>
            <a:r>
              <a:rPr lang="pl-PL" dirty="0" smtClean="0">
                <a:solidFill>
                  <a:srgbClr val="0070C0"/>
                </a:solidFill>
                <a:hlinkClick r:id="rId3"/>
              </a:rPr>
              <a:t>www.wikipedia.org</a:t>
            </a:r>
            <a:endParaRPr lang="pl-PL" dirty="0" smtClean="0">
              <a:solidFill>
                <a:srgbClr val="0070C0"/>
              </a:solidFill>
            </a:endParaRPr>
          </a:p>
          <a:p>
            <a:r>
              <a:rPr lang="pl-PL" dirty="0">
                <a:solidFill>
                  <a:srgbClr val="0070C0"/>
                </a:solidFill>
                <a:hlinkClick r:id="rId4"/>
              </a:rPr>
              <a:t>http://www.dieta-trening.eu/sport-i-wlasciwy-trening-sportowy</a:t>
            </a:r>
            <a:r>
              <a:rPr lang="pl-PL" dirty="0" smtClean="0">
                <a:solidFill>
                  <a:srgbClr val="0070C0"/>
                </a:solidFill>
                <a:hlinkClick r:id="rId4"/>
              </a:rPr>
              <a:t>/</a:t>
            </a:r>
            <a:endParaRPr lang="pl-PL" dirty="0" smtClean="0">
              <a:solidFill>
                <a:srgbClr val="0070C0"/>
              </a:solidFill>
            </a:endParaRPr>
          </a:p>
          <a:p>
            <a:r>
              <a:rPr lang="pl-PL" dirty="0">
                <a:solidFill>
                  <a:srgbClr val="0070C0"/>
                </a:solidFill>
                <a:hlinkClick r:id="rId5"/>
              </a:rPr>
              <a:t>http://</a:t>
            </a:r>
            <a:r>
              <a:rPr lang="pl-PL" dirty="0" smtClean="0">
                <a:solidFill>
                  <a:srgbClr val="0070C0"/>
                </a:solidFill>
                <a:hlinkClick r:id="rId5"/>
              </a:rPr>
              <a:t>slideplayer.pl</a:t>
            </a:r>
            <a:endParaRPr lang="pl-PL" dirty="0" smtClean="0">
              <a:solidFill>
                <a:srgbClr val="0070C0"/>
              </a:solidFill>
            </a:endParaRPr>
          </a:p>
          <a:p>
            <a:r>
              <a:rPr lang="pl-PL" dirty="0">
                <a:solidFill>
                  <a:srgbClr val="0070C0"/>
                </a:solidFill>
                <a:hlinkClick r:id="rId6"/>
              </a:rPr>
              <a:t>https://poradnikprzedsiebiorcy.pl/-</a:t>
            </a:r>
            <a:r>
              <a:rPr lang="pl-PL" dirty="0" smtClean="0">
                <a:solidFill>
                  <a:srgbClr val="0070C0"/>
                </a:solidFill>
                <a:hlinkClick r:id="rId6"/>
              </a:rPr>
              <a:t>sport-to-zdrowie-i-nie-tylko</a:t>
            </a:r>
            <a:endParaRPr lang="pl-PL" dirty="0" smtClean="0">
              <a:solidFill>
                <a:srgbClr val="0070C0"/>
              </a:solidFill>
            </a:endParaRPr>
          </a:p>
          <a:p>
            <a:r>
              <a:rPr lang="pl-PL" dirty="0">
                <a:solidFill>
                  <a:srgbClr val="0070C0"/>
                </a:solidFill>
                <a:hlinkClick r:id="rId7"/>
              </a:rPr>
              <a:t>http://</a:t>
            </a:r>
            <a:r>
              <a:rPr lang="pl-PL" dirty="0" smtClean="0">
                <a:solidFill>
                  <a:srgbClr val="0070C0"/>
                </a:solidFill>
                <a:hlinkClick r:id="rId7"/>
              </a:rPr>
              <a:t>sport.se.pl/pilka-nozna/euro-2016</a:t>
            </a:r>
            <a:endParaRPr lang="pl-PL" dirty="0" smtClean="0">
              <a:solidFill>
                <a:srgbClr val="0070C0"/>
              </a:solidFill>
            </a:endParaRPr>
          </a:p>
          <a:p>
            <a:endParaRPr lang="pl-PL" dirty="0" smtClean="0">
              <a:solidFill>
                <a:srgbClr val="0070C0"/>
              </a:solidFill>
            </a:endParaRPr>
          </a:p>
          <a:p>
            <a:endParaRPr lang="pl-PL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3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992" y="4313295"/>
            <a:ext cx="3451078" cy="228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1579" y="404664"/>
            <a:ext cx="6176809" cy="659160"/>
          </a:xfrm>
        </p:spPr>
        <p:txBody>
          <a:bodyPr>
            <a:noAutofit/>
          </a:bodyPr>
          <a:lstStyle/>
          <a:p>
            <a:r>
              <a:rPr lang="pl-PL" sz="4000" b="1" i="1" dirty="0" smtClean="0">
                <a:solidFill>
                  <a:srgbClr val="0070C0"/>
                </a:solidFill>
              </a:rPr>
              <a:t>KILKA SŁÓW O SPORCIE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0674" y="1298227"/>
            <a:ext cx="6347714" cy="280831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800" dirty="0" smtClean="0">
                <a:solidFill>
                  <a:schemeClr val="tx1"/>
                </a:solidFill>
              </a:rPr>
              <a:t>To forma </a:t>
            </a:r>
            <a:r>
              <a:rPr lang="pl-PL" sz="2800" dirty="0">
                <a:solidFill>
                  <a:schemeClr val="tx1"/>
                </a:solidFill>
              </a:rPr>
              <a:t>aktywności człowieka, mająca na celu doskonalenie sprawności fizycznych lub psychicznych w ramach współzawodnictwa, indywidualnie </a:t>
            </a:r>
            <a:endParaRPr lang="pl-PL" sz="2800" dirty="0" smtClean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800" dirty="0" smtClean="0">
                <a:solidFill>
                  <a:schemeClr val="tx1"/>
                </a:solidFill>
              </a:rPr>
              <a:t>lub </a:t>
            </a:r>
            <a:r>
              <a:rPr lang="pl-PL" sz="2800" dirty="0">
                <a:solidFill>
                  <a:schemeClr val="tx1"/>
                </a:solidFill>
              </a:rPr>
              <a:t>zbiorowo, według </a:t>
            </a:r>
            <a:r>
              <a:rPr lang="pl-PL" sz="2800" dirty="0" smtClean="0">
                <a:solidFill>
                  <a:schemeClr val="tx1"/>
                </a:solidFill>
              </a:rPr>
              <a:t>umownych reguł.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8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692696"/>
            <a:ext cx="4538465" cy="803176"/>
          </a:xfrm>
        </p:spPr>
        <p:txBody>
          <a:bodyPr>
            <a:noAutofit/>
          </a:bodyPr>
          <a:lstStyle/>
          <a:p>
            <a:r>
              <a:rPr lang="pl-PL" sz="4000" b="1" i="1" dirty="0" smtClean="0">
                <a:solidFill>
                  <a:srgbClr val="0070C0"/>
                </a:solidFill>
              </a:rPr>
              <a:t>RODZAJE  SPORTU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95053" y="1495872"/>
            <a:ext cx="6732749" cy="3384376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sz="2600" dirty="0">
                <a:solidFill>
                  <a:schemeClr val="tx1"/>
                </a:solidFill>
              </a:rPr>
              <a:t>sport wyczynowy – forma działalności </a:t>
            </a:r>
            <a:r>
              <a:rPr lang="pl-PL" sz="2600" dirty="0" smtClean="0">
                <a:solidFill>
                  <a:schemeClr val="tx1"/>
                </a:solidFill>
              </a:rPr>
              <a:t>człowieka, podejmowana </a:t>
            </a:r>
            <a:r>
              <a:rPr lang="pl-PL" sz="2600" dirty="0">
                <a:solidFill>
                  <a:schemeClr val="tx1"/>
                </a:solidFill>
              </a:rPr>
              <a:t>dobrowolnie </a:t>
            </a:r>
            <a:r>
              <a:rPr lang="pl-PL" sz="2600" dirty="0" smtClean="0">
                <a:solidFill>
                  <a:schemeClr val="tx1"/>
                </a:solidFill>
              </a:rPr>
              <a:t/>
            </a:r>
            <a:br>
              <a:rPr lang="pl-PL" sz="2600" dirty="0" smtClean="0">
                <a:solidFill>
                  <a:schemeClr val="tx1"/>
                </a:solidFill>
              </a:rPr>
            </a:br>
            <a:r>
              <a:rPr lang="pl-PL" sz="2600" dirty="0" smtClean="0">
                <a:solidFill>
                  <a:schemeClr val="tx1"/>
                </a:solidFill>
              </a:rPr>
              <a:t>w </a:t>
            </a:r>
            <a:r>
              <a:rPr lang="pl-PL" sz="2600" dirty="0">
                <a:solidFill>
                  <a:schemeClr val="tx1"/>
                </a:solidFill>
              </a:rPr>
              <a:t>drodze rywalizacji dla uzyskania maksymalnych wyników sportowych</a:t>
            </a:r>
            <a:r>
              <a:rPr lang="pl-PL" sz="26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600" dirty="0">
                <a:solidFill>
                  <a:schemeClr val="tx1"/>
                </a:solidFill>
              </a:rPr>
              <a:t>sport profesjonalny – rodzaj sportu wyczynowego uprawianego w celach zarobkowych.</a:t>
            </a:r>
            <a:endParaRPr lang="pl-PL" sz="26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5085184"/>
            <a:ext cx="3243353" cy="141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6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7" y="692696"/>
            <a:ext cx="6347713" cy="812216"/>
          </a:xfrm>
        </p:spPr>
        <p:txBody>
          <a:bodyPr>
            <a:no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SPORT REKREACYJNY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7778" y="1772816"/>
            <a:ext cx="4006190" cy="32403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2600" dirty="0">
                <a:solidFill>
                  <a:schemeClr val="tx1"/>
                </a:solidFill>
              </a:rPr>
              <a:t>forma </a:t>
            </a:r>
            <a:r>
              <a:rPr lang="pl-PL" sz="2600" dirty="0" smtClean="0">
                <a:solidFill>
                  <a:schemeClr val="tx1"/>
                </a:solidFill>
              </a:rPr>
              <a:t>aktywności</a:t>
            </a:r>
            <a:r>
              <a:rPr lang="pl-PL" sz="2600" dirty="0">
                <a:solidFill>
                  <a:schemeClr val="tx1"/>
                </a:solidFill>
              </a:rPr>
              <a:t> </a:t>
            </a:r>
            <a:r>
              <a:rPr lang="pl-PL" sz="2600" dirty="0" smtClean="0">
                <a:solidFill>
                  <a:schemeClr val="tx1"/>
                </a:solidFill>
              </a:rPr>
              <a:t>fizycznej </a:t>
            </a:r>
            <a:r>
              <a:rPr lang="pl-PL" sz="2600" dirty="0">
                <a:solidFill>
                  <a:schemeClr val="tx1"/>
                </a:solidFill>
              </a:rPr>
              <a:t>podejmowana poza </a:t>
            </a:r>
            <a:r>
              <a:rPr lang="pl-PL" sz="2600" dirty="0" smtClean="0">
                <a:solidFill>
                  <a:schemeClr val="tx1"/>
                </a:solidFill>
              </a:rPr>
              <a:t>obowiązkami zawodowymi, </a:t>
            </a:r>
            <a:r>
              <a:rPr lang="pl-PL" sz="2600" dirty="0">
                <a:solidFill>
                  <a:schemeClr val="tx1"/>
                </a:solidFill>
              </a:rPr>
              <a:t>społecznymi, domowymi </a:t>
            </a:r>
            <a:r>
              <a:rPr lang="pl-PL" sz="2600" dirty="0" smtClean="0">
                <a:solidFill>
                  <a:schemeClr val="tx1"/>
                </a:solidFill>
              </a:rPr>
              <a:t>i nauką. Stosowana </a:t>
            </a:r>
            <a:r>
              <a:rPr lang="pl-PL" sz="2600" dirty="0">
                <a:solidFill>
                  <a:schemeClr val="tx1"/>
                </a:solidFill>
              </a:rPr>
              <a:t>w celu odpoczynku </a:t>
            </a:r>
            <a:r>
              <a:rPr lang="pl-PL" sz="2600" dirty="0" smtClean="0">
                <a:solidFill>
                  <a:schemeClr val="tx1"/>
                </a:solidFill>
              </a:rPr>
              <a:t>i rozrywki.</a:t>
            </a:r>
            <a:endParaRPr lang="pl-PL" sz="2600" dirty="0">
              <a:solidFill>
                <a:schemeClr val="tx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b="5000"/>
          <a:stretch/>
        </p:blipFill>
        <p:spPr>
          <a:xfrm>
            <a:off x="4241588" y="1988840"/>
            <a:ext cx="3259309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676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24744"/>
            <a:ext cx="7435293" cy="512954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tx1"/>
                </a:solidFill>
              </a:rPr>
              <a:t>z</a:t>
            </a:r>
            <a:r>
              <a:rPr lang="pl-PL" dirty="0" smtClean="0">
                <a:solidFill>
                  <a:schemeClr val="tx1"/>
                </a:solidFill>
              </a:rPr>
              <a:t>większona </a:t>
            </a:r>
            <a:r>
              <a:rPr lang="pl-PL" dirty="0">
                <a:solidFill>
                  <a:schemeClr val="tx1"/>
                </a:solidFill>
              </a:rPr>
              <a:t>wydolność (u dorosłego człowieka serce bije z częstotliwością 70-80 ud/min, z u sportowca około 50).</a:t>
            </a:r>
            <a:endParaRPr lang="pl-PL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poprzez </a:t>
            </a:r>
            <a:r>
              <a:rPr lang="pl-PL" dirty="0">
                <a:solidFill>
                  <a:schemeClr val="tx1"/>
                </a:solidFill>
              </a:rPr>
              <a:t>regularne uprawianie sportu następuje rozrost serca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i </a:t>
            </a:r>
            <a:r>
              <a:rPr lang="pl-PL" dirty="0">
                <a:solidFill>
                  <a:schemeClr val="tx1"/>
                </a:solidFill>
              </a:rPr>
              <a:t>zwiększa się zdolność do przepompowywania krwi (wzrost czerwonych krwinek). Mowa oczywiście o umiarkowanym wysiłku fizycznego.</a:t>
            </a:r>
            <a:endParaRPr lang="pl-PL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prosta </a:t>
            </a:r>
            <a:r>
              <a:rPr lang="pl-PL" dirty="0">
                <a:solidFill>
                  <a:schemeClr val="tx1"/>
                </a:solidFill>
              </a:rPr>
              <a:t>szczupła sylwetka, energiczny i sprężysty chód, brak objawów zmęczenia przy pracy fizycznej.</a:t>
            </a:r>
            <a:endParaRPr lang="pl-PL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zwiększenie </a:t>
            </a:r>
            <a:r>
              <a:rPr lang="pl-PL" dirty="0">
                <a:solidFill>
                  <a:schemeClr val="tx1"/>
                </a:solidFill>
              </a:rPr>
              <a:t>siły, szybkości i wytrzymałości.</a:t>
            </a:r>
            <a:endParaRPr lang="pl-PL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przyspieszenie </a:t>
            </a:r>
            <a:r>
              <a:rPr lang="pl-PL" dirty="0">
                <a:solidFill>
                  <a:schemeClr val="tx1"/>
                </a:solidFill>
              </a:rPr>
              <a:t>wzrastania kości, zapobieganie wadom postawy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i </a:t>
            </a:r>
            <a:r>
              <a:rPr lang="pl-PL" dirty="0">
                <a:solidFill>
                  <a:schemeClr val="tx1"/>
                </a:solidFill>
              </a:rPr>
              <a:t>przeciwdziałanie osteoporozie.</a:t>
            </a:r>
            <a:endParaRPr lang="pl-PL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zmniejszenie </a:t>
            </a:r>
            <a:r>
              <a:rPr lang="pl-PL" dirty="0">
                <a:solidFill>
                  <a:schemeClr val="tx1"/>
                </a:solidFill>
              </a:rPr>
              <a:t>ryzyka choroby wieńcowej, nadciśnienia, żylaków, cukrzycy i otyłości.</a:t>
            </a:r>
            <a:endParaRPr lang="pl-PL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wzmocnienie </a:t>
            </a:r>
            <a:r>
              <a:rPr lang="pl-PL" dirty="0">
                <a:solidFill>
                  <a:schemeClr val="tx1"/>
                </a:solidFill>
              </a:rPr>
              <a:t>odporności psychicznej oraz sprawności intelektualnej.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07504" y="249915"/>
            <a:ext cx="75608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ZALETY UPRAWIANIA SPORTU:</a:t>
            </a:r>
            <a:endParaRPr lang="pl-PL" sz="4000" b="1" i="1" dirty="0">
              <a:solidFill>
                <a:srgbClr val="0070C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5999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7986" y="260648"/>
            <a:ext cx="7338877" cy="1320800"/>
          </a:xfrm>
        </p:spPr>
        <p:txBody>
          <a:bodyPr>
            <a:norm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ZASADY UPRAWIANIA SPORTU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7" y="1266566"/>
            <a:ext cx="6347714" cy="184447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Rozpocząć od niewielkich obciążeń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Stopniowo rozszerzać zakres wykonywanych ćwiczeń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Należy pamiętać o odpowiednim obuwiu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chemeClr val="tx1"/>
                </a:solidFill>
              </a:rPr>
              <a:t>Nie ćwiczyć bezpośrednio po posiłku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641" y="3356992"/>
            <a:ext cx="3405566" cy="255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721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80920" cy="1320800"/>
          </a:xfrm>
        </p:spPr>
        <p:txBody>
          <a:bodyPr>
            <a:norm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ZASADY ŻYWIENIA SPORTOWCÓW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96752"/>
            <a:ext cx="3456384" cy="52565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1600" dirty="0" smtClean="0">
                <a:solidFill>
                  <a:schemeClr val="tx1"/>
                </a:solidFill>
              </a:rPr>
              <a:t>Spożywać odpowiednią ilość składników pokarmowych dla pokrycia zapotrzebowania energetycznego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600" dirty="0" smtClean="0">
                <a:solidFill>
                  <a:schemeClr val="tx1"/>
                </a:solidFill>
              </a:rPr>
              <a:t>W diecie uwzględnić węglowodany jako główne źródło energii w dziennej porcji pokarmowej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600" dirty="0" smtClean="0">
                <a:solidFill>
                  <a:schemeClr val="tx1"/>
                </a:solidFill>
              </a:rPr>
              <a:t>Urozmaicić dietę w białko, witaminy i składniki mineralne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600" dirty="0" smtClean="0">
                <a:solidFill>
                  <a:schemeClr val="tx1"/>
                </a:solidFill>
              </a:rPr>
              <a:t>Dostarczyć węglowodany zarówno przed jak i po wysiłku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600" dirty="0" smtClean="0">
                <a:solidFill>
                  <a:schemeClr val="tx1"/>
                </a:solidFill>
              </a:rPr>
              <a:t>Spożywać odpowiednią ilość płynów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600" dirty="0" smtClean="0">
                <a:solidFill>
                  <a:schemeClr val="tx1"/>
                </a:solidFill>
              </a:rPr>
              <a:t>Zachować ostrożność w stosowaniu suplementów diety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412776"/>
            <a:ext cx="3993679" cy="4176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7180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5758" y="264196"/>
            <a:ext cx="6347713" cy="792088"/>
          </a:xfrm>
        </p:spPr>
        <p:txBody>
          <a:bodyPr>
            <a:normAutofit/>
          </a:bodyPr>
          <a:lstStyle/>
          <a:p>
            <a:pPr algn="ctr"/>
            <a:r>
              <a:rPr lang="pl-PL" sz="4000" b="1" i="1" dirty="0" smtClean="0">
                <a:solidFill>
                  <a:srgbClr val="0070C0"/>
                </a:solidFill>
              </a:rPr>
              <a:t>PIŁKA RĘCZNA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2271" y="1124744"/>
            <a:ext cx="6554689" cy="3716681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sz="2000" dirty="0" smtClean="0">
                <a:solidFill>
                  <a:schemeClr val="tx1"/>
                </a:solidFill>
              </a:rPr>
              <a:t>Potocznie po polsku zwana </a:t>
            </a:r>
            <a:r>
              <a:rPr lang="pl-PL" sz="2000" b="1" dirty="0" smtClean="0">
                <a:solidFill>
                  <a:schemeClr val="tx1"/>
                </a:solidFill>
              </a:rPr>
              <a:t>szczypiorniak</a:t>
            </a:r>
            <a:r>
              <a:rPr lang="pl-PL" sz="2000" dirty="0">
                <a:solidFill>
                  <a:schemeClr val="tx1"/>
                </a:solidFill>
              </a:rPr>
              <a:t>, </a:t>
            </a: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ang. </a:t>
            </a:r>
            <a:r>
              <a:rPr lang="pl-PL" sz="2000" i="1" dirty="0" err="1">
                <a:solidFill>
                  <a:schemeClr val="tx1"/>
                </a:solidFill>
              </a:rPr>
              <a:t>handball</a:t>
            </a:r>
            <a:r>
              <a:rPr lang="pl-PL" sz="2000" dirty="0">
                <a:solidFill>
                  <a:schemeClr val="tx1"/>
                </a:solidFill>
              </a:rPr>
              <a:t>) – zespołowa dyscyplina sportu </a:t>
            </a:r>
            <a:r>
              <a:rPr lang="pl-PL" sz="2000" dirty="0" smtClean="0">
                <a:solidFill>
                  <a:schemeClr val="tx1"/>
                </a:solidFill>
              </a:rPr>
              <a:t>(gra drużynowa), </a:t>
            </a:r>
            <a:r>
              <a:rPr lang="pl-PL" sz="2000" dirty="0">
                <a:solidFill>
                  <a:schemeClr val="tx1"/>
                </a:solidFill>
              </a:rPr>
              <a:t>uprawiana na </a:t>
            </a:r>
            <a:r>
              <a:rPr lang="pl-PL" sz="2000" dirty="0" smtClean="0">
                <a:solidFill>
                  <a:schemeClr val="tx1"/>
                </a:solidFill>
              </a:rPr>
              <a:t>całym świecie </a:t>
            </a:r>
            <a:r>
              <a:rPr lang="pl-PL" sz="2000" dirty="0">
                <a:solidFill>
                  <a:schemeClr val="tx1"/>
                </a:solidFill>
              </a:rPr>
              <a:t>– zarówno </a:t>
            </a:r>
            <a:r>
              <a:rPr lang="pl-PL" sz="2000" dirty="0" smtClean="0">
                <a:solidFill>
                  <a:schemeClr val="tx1"/>
                </a:solidFill>
              </a:rPr>
              <a:t>przez kobiety, </a:t>
            </a:r>
            <a:r>
              <a:rPr lang="pl-PL" sz="2000" dirty="0">
                <a:solidFill>
                  <a:schemeClr val="tx1"/>
                </a:solidFill>
              </a:rPr>
              <a:t>jak i </a:t>
            </a:r>
            <a:r>
              <a:rPr lang="pl-PL" sz="2000" dirty="0" smtClean="0">
                <a:solidFill>
                  <a:schemeClr val="tx1"/>
                </a:solidFill>
              </a:rPr>
              <a:t>przez mężczyzn </a:t>
            </a:r>
            <a:r>
              <a:rPr lang="pl-PL" sz="2000" dirty="0">
                <a:solidFill>
                  <a:schemeClr val="tx1"/>
                </a:solidFill>
              </a:rPr>
              <a:t>– w której biorą udział dwie ekipy po 7 zawodników każda. Celem gry jest wrzucenie – wyłącznie za </a:t>
            </a:r>
            <a:r>
              <a:rPr lang="pl-PL" sz="2000" dirty="0" smtClean="0">
                <a:solidFill>
                  <a:schemeClr val="tx1"/>
                </a:solidFill>
              </a:rPr>
              <a:t>pomocą rąk – piłki do bramki </a:t>
            </a:r>
            <a:r>
              <a:rPr lang="pl-PL" sz="2000" dirty="0">
                <a:solidFill>
                  <a:schemeClr val="tx1"/>
                </a:solidFill>
              </a:rPr>
              <a:t>przeciwnika. Piłka może być rzucana, popychana, łapana, uderzana i zatrzymywana. Zawodnicy, oprócz bramkarzy, nie mają prawa zrobić więcej niż 3 kroki z piłką w rękach, </a:t>
            </a: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co </a:t>
            </a:r>
            <a:r>
              <a:rPr lang="pl-PL" sz="2000" dirty="0">
                <a:solidFill>
                  <a:schemeClr val="tx1"/>
                </a:solidFill>
              </a:rPr>
              <a:t>wymusza bieg z kozłowaniem i liczne podania.</a:t>
            </a: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13447"/>
          <a:stretch/>
        </p:blipFill>
        <p:spPr>
          <a:xfrm>
            <a:off x="1356618" y="4841425"/>
            <a:ext cx="2442996" cy="171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4878063"/>
            <a:ext cx="2592288" cy="1722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186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8BDF310-1BE8-4303-8F06-BECA059BF6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700</Words>
  <Application>Microsoft Office PowerPoint</Application>
  <PresentationFormat>Pokaz na ekranie (4:3)</PresentationFormat>
  <Paragraphs>107</Paragraphs>
  <Slides>26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2" baseType="lpstr">
      <vt:lpstr>Arial</vt:lpstr>
      <vt:lpstr>Calibri</vt:lpstr>
      <vt:lpstr>Trebuchet MS</vt:lpstr>
      <vt:lpstr>Wingdings</vt:lpstr>
      <vt:lpstr>Wingdings 3</vt:lpstr>
      <vt:lpstr>Faseta</vt:lpstr>
      <vt:lpstr>Prezentacja programu PowerPoint</vt:lpstr>
      <vt:lpstr>„Sport jest szkołą lojalności,  odwagi, wytrzymałości, stanowczości,  powszechnego braterstwa,  wszystkich cnót naturalnych,  dostarczających cnotom nadnaturalnym  solidnego fundamentu  i przygotowujących do mężnego znoszenia  ciężaru najcięższej odpowiedzialności.”                                                  (Pius XII)                                                         </vt:lpstr>
      <vt:lpstr>KILKA SŁÓW O SPORCIE</vt:lpstr>
      <vt:lpstr>RODZAJE  SPORTU</vt:lpstr>
      <vt:lpstr>SPORT REKREACYJNY</vt:lpstr>
      <vt:lpstr>Prezentacja programu PowerPoint</vt:lpstr>
      <vt:lpstr>ZASADY UPRAWIANIA SPORTU</vt:lpstr>
      <vt:lpstr>ZASADY ŻYWIENIA SPORTOWCÓW</vt:lpstr>
      <vt:lpstr>PIŁKA RĘCZNA</vt:lpstr>
      <vt:lpstr>Prezentacja programu PowerPoint</vt:lpstr>
      <vt:lpstr>PIŁKA NOŻNA </vt:lpstr>
      <vt:lpstr>PŁYWANIE </vt:lpstr>
      <vt:lpstr>JEŹDZIECTWO</vt:lpstr>
      <vt:lpstr>ŁUCZNICTWO</vt:lpstr>
      <vt:lpstr>SZACHY </vt:lpstr>
      <vt:lpstr>SIATKÓWKA – PIŁKA SIATKOWA</vt:lpstr>
      <vt:lpstr>SPORTY WALKI</vt:lpstr>
      <vt:lpstr>NARCIARSTWO</vt:lpstr>
      <vt:lpstr>ŁYŻWIARSTWO</vt:lpstr>
      <vt:lpstr>SPORT REKREACYJNY  – DLA KAŻDEGO COŚ ODPOWIEDNIEGO</vt:lpstr>
      <vt:lpstr>JAZDA NA ROWERZE </vt:lpstr>
      <vt:lpstr>BIEGANIE</vt:lpstr>
      <vt:lpstr>JOGA</vt:lpstr>
      <vt:lpstr>TANIEC</vt:lpstr>
      <vt:lpstr>SPORT  TO SPOSÓB NA ŻYCIE</vt:lpstr>
      <vt:lpstr>Dziękuję za uwagę!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2017-05-16T16:56:37Z</dcterms:created>
  <dcterms:modified xsi:type="dcterms:W3CDTF">2018-03-27T20:09:32Z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TC024265409991</vt:lpwstr>
  </property>
</Properties>
</file>